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1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526" r:id="rId3"/>
    <p:sldId id="564" r:id="rId4"/>
    <p:sldId id="454" r:id="rId5"/>
    <p:sldId id="468" r:id="rId6"/>
    <p:sldId id="471" r:id="rId7"/>
    <p:sldId id="469" r:id="rId8"/>
    <p:sldId id="470" r:id="rId9"/>
    <p:sldId id="472" r:id="rId10"/>
    <p:sldId id="473" r:id="rId11"/>
    <p:sldId id="474" r:id="rId12"/>
    <p:sldId id="475" r:id="rId13"/>
    <p:sldId id="561" r:id="rId14"/>
    <p:sldId id="524" r:id="rId15"/>
    <p:sldId id="477" r:id="rId16"/>
    <p:sldId id="562" r:id="rId17"/>
    <p:sldId id="478" r:id="rId18"/>
    <p:sldId id="480" r:id="rId19"/>
    <p:sldId id="479" r:id="rId20"/>
    <p:sldId id="482" r:id="rId21"/>
    <p:sldId id="483" r:id="rId22"/>
    <p:sldId id="481" r:id="rId23"/>
    <p:sldId id="484" r:id="rId24"/>
    <p:sldId id="485" r:id="rId25"/>
    <p:sldId id="486" r:id="rId26"/>
    <p:sldId id="488" r:id="rId27"/>
    <p:sldId id="489" r:id="rId28"/>
    <p:sldId id="490" r:id="rId29"/>
    <p:sldId id="491" r:id="rId30"/>
    <p:sldId id="492" r:id="rId31"/>
    <p:sldId id="563" r:id="rId32"/>
    <p:sldId id="493" r:id="rId33"/>
    <p:sldId id="494" r:id="rId34"/>
    <p:sldId id="495" r:id="rId35"/>
    <p:sldId id="496" r:id="rId36"/>
    <p:sldId id="497" r:id="rId37"/>
    <p:sldId id="487" r:id="rId38"/>
    <p:sldId id="476" r:id="rId39"/>
    <p:sldId id="499" r:id="rId40"/>
    <p:sldId id="527" r:id="rId41"/>
    <p:sldId id="512" r:id="rId42"/>
    <p:sldId id="498" r:id="rId43"/>
    <p:sldId id="503" r:id="rId44"/>
    <p:sldId id="502" r:id="rId45"/>
    <p:sldId id="500" r:id="rId46"/>
    <p:sldId id="506" r:id="rId47"/>
    <p:sldId id="509" r:id="rId48"/>
    <p:sldId id="510" r:id="rId49"/>
    <p:sldId id="507" r:id="rId50"/>
    <p:sldId id="508" r:id="rId51"/>
    <p:sldId id="505" r:id="rId52"/>
    <p:sldId id="518" r:id="rId53"/>
    <p:sldId id="511" r:id="rId54"/>
    <p:sldId id="513" r:id="rId55"/>
    <p:sldId id="514" r:id="rId56"/>
    <p:sldId id="515" r:id="rId57"/>
    <p:sldId id="516" r:id="rId58"/>
    <p:sldId id="565" r:id="rId59"/>
    <p:sldId id="519" r:id="rId60"/>
    <p:sldId id="520" r:id="rId61"/>
    <p:sldId id="521" r:id="rId62"/>
    <p:sldId id="522" r:id="rId63"/>
    <p:sldId id="525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4"/>
    <p:restoredTop sz="94789"/>
  </p:normalViewPr>
  <p:slideViewPr>
    <p:cSldViewPr snapToGrid="0" snapToObjects="1">
      <p:cViewPr varScale="1">
        <p:scale>
          <a:sx n="110" d="100"/>
          <a:sy n="110" d="100"/>
        </p:scale>
        <p:origin x="17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30BC8-7D1B-0B40-9287-9783555C124C}" type="datetimeFigureOut">
              <a:t>11/24/22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E8CC5-7FA6-814B-862B-2C3B6452588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14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1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36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37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07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22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72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41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70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75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54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02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75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27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69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67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508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11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31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671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007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323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10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778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75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609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608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328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670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745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033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687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119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81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758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633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21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009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852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57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95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482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05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951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74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896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227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469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529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393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260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412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83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15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240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77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014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944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460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233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68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1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88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10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9EFC-CABF-5A49-B32C-1177CE7B7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67498B-ED35-B14B-B86A-AC639CADB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13E49-AC6A-DA45-A425-57AB0A25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AABF-4D89-3344-AA07-0C43C14C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1E559-AF31-DF48-A464-EF9C75E6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87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C099-729D-DF4A-B638-B983CA3E6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D9F35-CCC5-B848-9C93-B8A23CAD2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A12FA-38B0-3445-8711-EC1FB8FF6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058C5-064C-F649-AA34-AFBDD1DCA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1F556-7EE7-484A-AA15-ED867871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63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ABF161-28AD-EF43-B85F-57B1C1EFD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40A1C-303D-6E4B-B48D-83BD99CED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33A18-206F-4145-817B-00F84B1F4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00E5C-AAEA-7246-B552-13D26D9AE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B866D-BAFB-284C-B25E-CF89B727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0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8E8B0-49AE-C44E-8A64-6970FEAEB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14C12-535B-0043-87AB-3F3E28BA5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8BB8B-91FE-7140-964D-F59C3ADF6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6BF31-A2D5-D447-81FC-AECE7C8A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781F5-F06D-FE46-AAEE-794AB084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85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365D-B133-924A-AEF3-5BF3FDF36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E5505-0AEB-4248-B933-E3349D0D1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F3D84-3612-484D-8D83-37280E9C6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F7646-5475-0244-86EE-F079ED4B9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B35EF-C70C-024F-9A7B-8159043E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14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95976-BE3A-FB43-BCF0-3D76B631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73728-FA5D-0742-875E-1B8561AD42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C04FF-8A00-5F42-8650-13E138FCB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24297-E5BC-B043-9996-972C5FDD7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11/24/22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18E2B-7D4E-7247-831C-8A0739120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09BC8-C785-1440-9710-42BCE1FEC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3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E561B-DA1A-914E-AB47-032CDAC9E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1CC23-DF64-7645-9E6D-D740E3274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1E38F-E493-DF44-A374-92435967A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6AD304-307D-D74A-9C36-14706A90C1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ED06A3-5311-8D4C-B5DC-7F6A229EC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E0668C-04BE-7544-8B01-49464D32F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11/24/22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4E9A81-9B5C-174C-9FA0-C094F5390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D020C3-87CE-844F-988F-360ED7BFE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95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455A-D1D8-9C48-BCF2-83A3B1AD3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7AC45C-05D1-C244-A5AA-B5A87210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11/24/22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72555-BA33-9D4E-AF26-A0C361BE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31FD2-4D92-6348-BDC2-FAB2685A8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76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8F9D02-7675-3F41-AB2E-1C831A8BE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11/24/22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925518-1EB1-2B4A-8663-7459DC5B3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E58A5-B4EB-D948-A2EF-940B12BE3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97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7C0D-E853-1B4E-8DD4-23A15686A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30FC2-9990-7549-AD7B-A78EA802D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82036-A891-4244-8FEB-544463A6D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3715F-ADEB-E042-AA7C-01C4D9398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11/24/22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D2A65-5F1B-5047-9489-10E8A0B26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51AD5-2676-314D-842F-9A31EB5B2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50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3488-2698-F640-ACAD-D6D9D427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B24FB-5DE6-FB40-A183-D5F72D11E2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F9C42-ABB2-8240-89BF-F19116F47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C1385-9505-3C45-9BD4-F90DA9C81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11/24/22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935D9-163E-424A-9DB5-5780ADD3E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FE296-1099-0244-875D-9DB10CF7C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61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F31B89-616C-3F44-98C3-8B0957F2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3383D-C9A0-F34D-9463-3CE874B1A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C3F44-F01C-C849-A7E8-F4D70455ED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32122-33B2-6347-9941-CD64F9907E24}" type="datetimeFigureOut">
              <a:t>11/24/22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8250B-96F1-8C40-8FF9-95D9B9FDA6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B95BD-4456-1F46-8060-B0711E357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4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74302-1FC8-7046-9C18-F760556CA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进程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6A5EC8-EDF0-C14A-919D-E700F18334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计算机系统导论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讨论班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@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北京大学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向星雨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11/16/22</a:t>
            </a:r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761EE-A0AC-604D-B620-E4B9652EE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743" y="249238"/>
            <a:ext cx="1562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5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OS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怎么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Consolas" panose="020B0609020204030204" pitchFamily="49" charset="0"/>
              </a:rPr>
              <a:t>介入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进程的运行？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一个进程在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processor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上跑，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OS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怎么完成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context switch?</a:t>
            </a: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进程运行过程发生错误，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OS kernel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怎么介入？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进程有时候需要完成高权限操作（例如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I/O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）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不能让用户进程直接运行这些特权指令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怎么给用户提供“告知”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kernel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的接口？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Exception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异常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OS kernel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和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processor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协作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259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异常种类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Asynchronous</a:t>
            </a:r>
          </a:p>
          <a:p>
            <a:pPr lvl="1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Interrupt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（中断）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Synchronous</a:t>
            </a:r>
          </a:p>
          <a:p>
            <a:pPr lvl="1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Trap / System call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（陷阱）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Fault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（故障）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Abort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（终止）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05D11-ABF7-6E44-B9EF-BDCA5C336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50" y="4413250"/>
            <a:ext cx="91567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31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x86-64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异常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01BE6-0C4B-7245-93B1-879E09F14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214" y="2193529"/>
            <a:ext cx="7393571" cy="300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74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一个有趣的例子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敲键盘之后屏幕上是怎么出现相应的字母的？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中断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917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500" dirty="0">
                <a:latin typeface="+mn-ea"/>
                <a:cs typeface="Consolas" panose="020B0609020204030204" pitchFamily="49" charset="0"/>
              </a:rPr>
              <a:t>下列行为分别触发什么类型的异常？</a:t>
            </a:r>
          </a:p>
          <a:p>
            <a:pPr marL="0" indent="0">
              <a:buNone/>
            </a:pPr>
            <a:r>
              <a:rPr lang="en-US" altLang="zh-CN" sz="2500" dirty="0">
                <a:latin typeface="+mn-ea"/>
                <a:cs typeface="Consolas" panose="020B0609020204030204" pitchFamily="49" charset="0"/>
              </a:rPr>
              <a:t>1.</a:t>
            </a:r>
            <a:r>
              <a:rPr lang="zh-CN" altLang="en-US" sz="2500" dirty="0">
                <a:latin typeface="+mn-ea"/>
                <a:cs typeface="Consolas" panose="020B0609020204030204" pitchFamily="49" charset="0"/>
              </a:rPr>
              <a:t> 执行指令 </a:t>
            </a:r>
            <a:r>
              <a:rPr lang="en-US" altLang="zh-CN" sz="2500" dirty="0">
                <a:latin typeface="Consolas" panose="020B0609020204030204" pitchFamily="49" charset="0"/>
                <a:cs typeface="Consolas" panose="020B0609020204030204" pitchFamily="49" charset="0"/>
              </a:rPr>
              <a:t>mov $57, %eax; syscall</a:t>
            </a:r>
          </a:p>
          <a:p>
            <a:pPr marL="0" indent="0">
              <a:buNone/>
            </a:pPr>
            <a:r>
              <a:rPr lang="en-US" altLang="zh-CN" sz="2500" dirty="0">
                <a:latin typeface="+mn-ea"/>
                <a:cs typeface="Consolas" panose="020B0609020204030204" pitchFamily="49" charset="0"/>
              </a:rPr>
              <a:t>2.</a:t>
            </a:r>
            <a:r>
              <a:rPr lang="zh-CN" altLang="en-US" sz="2500" dirty="0">
                <a:latin typeface="+mn-ea"/>
                <a:cs typeface="Consolas" panose="020B0609020204030204" pitchFamily="49" charset="0"/>
              </a:rPr>
              <a:t> 程序执行过程中，发现它所使用的物理内存损坏了</a:t>
            </a:r>
          </a:p>
          <a:p>
            <a:pPr marL="0" indent="0">
              <a:buNone/>
            </a:pPr>
            <a:r>
              <a:rPr lang="en-US" altLang="zh-CN" sz="2500" dirty="0">
                <a:latin typeface="+mn-ea"/>
                <a:cs typeface="Consolas" panose="020B0609020204030204" pitchFamily="49" charset="0"/>
              </a:rPr>
              <a:t>3.</a:t>
            </a:r>
            <a:r>
              <a:rPr lang="zh-CN" altLang="en-US" sz="2500" dirty="0">
                <a:latin typeface="+mn-ea"/>
                <a:cs typeface="Consolas" panose="020B0609020204030204" pitchFamily="49" charset="0"/>
              </a:rPr>
              <a:t> 程序执行过程中，试图往 </a:t>
            </a:r>
            <a:r>
              <a:rPr lang="en-US" altLang="zh-CN" sz="2500" dirty="0">
                <a:latin typeface="+mn-ea"/>
                <a:cs typeface="Consolas" panose="020B0609020204030204" pitchFamily="49" charset="0"/>
              </a:rPr>
              <a:t>main</a:t>
            </a:r>
            <a:r>
              <a:rPr lang="zh-CN" altLang="en-US" sz="2500" dirty="0">
                <a:latin typeface="+mn-ea"/>
                <a:cs typeface="Consolas" panose="020B0609020204030204" pitchFamily="49" charset="0"/>
              </a:rPr>
              <a:t> 函数的内存中写入数据</a:t>
            </a:r>
          </a:p>
          <a:p>
            <a:pPr marL="0" indent="0">
              <a:buNone/>
            </a:pPr>
            <a:r>
              <a:rPr lang="en-US" altLang="zh-CN" sz="2500" dirty="0">
                <a:latin typeface="+mn-ea"/>
                <a:cs typeface="Consolas" panose="020B0609020204030204" pitchFamily="49" charset="0"/>
              </a:rPr>
              <a:t>4.</a:t>
            </a:r>
            <a:r>
              <a:rPr lang="zh-CN" altLang="en-US" sz="2500" dirty="0">
                <a:latin typeface="+mn-ea"/>
                <a:cs typeface="Consolas" panose="020B0609020204030204" pitchFamily="49" charset="0"/>
              </a:rPr>
              <a:t> 按下键盘</a:t>
            </a:r>
          </a:p>
          <a:p>
            <a:pPr marL="0" indent="0">
              <a:buNone/>
            </a:pPr>
            <a:r>
              <a:rPr lang="en-US" altLang="zh-CN" sz="2500" dirty="0">
                <a:latin typeface="+mn-ea"/>
                <a:cs typeface="Consolas" panose="020B0609020204030204" pitchFamily="49" charset="0"/>
              </a:rPr>
              <a:t>5.</a:t>
            </a:r>
            <a:r>
              <a:rPr lang="zh-CN" altLang="en-US" sz="2500" dirty="0">
                <a:latin typeface="+mn-ea"/>
                <a:cs typeface="Consolas" panose="020B0609020204030204" pitchFamily="49" charset="0"/>
              </a:rPr>
              <a:t> 磁盘读出了一块数据</a:t>
            </a:r>
          </a:p>
          <a:p>
            <a:pPr marL="0" indent="0">
              <a:buNone/>
            </a:pPr>
            <a:r>
              <a:rPr lang="en-US" altLang="zh-CN" sz="2500" dirty="0">
                <a:latin typeface="+mn-ea"/>
                <a:cs typeface="Consolas" panose="020B0609020204030204" pitchFamily="49" charset="0"/>
              </a:rPr>
              <a:t>6.</a:t>
            </a:r>
            <a:r>
              <a:rPr lang="zh-CN" altLang="en-US" sz="2500" dirty="0">
                <a:latin typeface="+mn-ea"/>
                <a:cs typeface="Consolas" panose="020B0609020204030204" pitchFamily="49" charset="0"/>
              </a:rPr>
              <a:t> 用 </a:t>
            </a:r>
            <a:r>
              <a:rPr lang="en-US" altLang="zh-CN" sz="2500" dirty="0">
                <a:latin typeface="+mn-ea"/>
                <a:cs typeface="Consolas" panose="020B0609020204030204" pitchFamily="49" charset="0"/>
              </a:rPr>
              <a:t>read</a:t>
            </a:r>
            <a:r>
              <a:rPr lang="zh-CN" altLang="en-US" sz="2500" dirty="0">
                <a:latin typeface="+mn-ea"/>
                <a:cs typeface="Consolas" panose="020B0609020204030204" pitchFamily="49" charset="0"/>
              </a:rPr>
              <a:t> 函数发起磁盘读</a:t>
            </a:r>
          </a:p>
          <a:p>
            <a:pPr marL="0" indent="0">
              <a:buNone/>
            </a:pPr>
            <a:r>
              <a:rPr lang="en-US" altLang="zh-CN" sz="2500" dirty="0">
                <a:latin typeface="+mn-ea"/>
                <a:cs typeface="Consolas" panose="020B0609020204030204" pitchFamily="49" charset="0"/>
              </a:rPr>
              <a:t>7.</a:t>
            </a:r>
            <a:r>
              <a:rPr lang="zh-CN" altLang="en-US" sz="2500" dirty="0">
                <a:latin typeface="+mn-ea"/>
                <a:cs typeface="Consolas" panose="020B0609020204030204" pitchFamily="49" charset="0"/>
              </a:rPr>
              <a:t> 用户程序执行了指令 </a:t>
            </a:r>
            <a:r>
              <a:rPr lang="en-US" altLang="zh-CN" sz="2500" dirty="0">
                <a:latin typeface="+mn-ea"/>
                <a:cs typeface="Consolas" panose="020B0609020204030204" pitchFamily="49" charset="0"/>
              </a:rPr>
              <a:t>lgdt</a:t>
            </a:r>
            <a:r>
              <a:rPr lang="zh-CN" altLang="en-US" sz="2500" dirty="0">
                <a:latin typeface="+mn-ea"/>
                <a:cs typeface="Consolas" panose="020B0609020204030204" pitchFamily="49" charset="0"/>
              </a:rPr>
              <a:t>，但是这个指令只能在内核模式下执行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1D19F3E-92AF-E24A-B772-75C64F29EF9A}"/>
              </a:ext>
            </a:extLst>
          </p:cNvPr>
          <p:cNvSpPr txBox="1">
            <a:spLocks/>
          </p:cNvSpPr>
          <p:nvPr/>
        </p:nvSpPr>
        <p:spPr>
          <a:xfrm>
            <a:off x="9462420" y="935308"/>
            <a:ext cx="2243328" cy="3690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  <a:latin typeface="+mn-ea"/>
              </a:rPr>
              <a:t>（陷阱）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  <a:latin typeface="+mn-ea"/>
              </a:rPr>
              <a:t>（中止）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  <a:latin typeface="+mn-ea"/>
              </a:rPr>
              <a:t>（故障）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  <a:latin typeface="+mn-ea"/>
              </a:rPr>
              <a:t>（中断）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  <a:latin typeface="+mn-ea"/>
              </a:rPr>
              <a:t>（中断）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  <a:latin typeface="+mn-ea"/>
              </a:rPr>
              <a:t>（陷阱）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  <a:latin typeface="+mn-ea"/>
              </a:rPr>
              <a:t>（故障）</a:t>
            </a:r>
          </a:p>
        </p:txBody>
      </p:sp>
    </p:spTree>
    <p:extLst>
      <p:ext uri="{BB962C8B-B14F-4D97-AF65-F5344CB8AC3E}">
        <p14:creationId xmlns:p14="http://schemas.microsoft.com/office/powerpoint/2010/main" val="135188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用户态 与 内核态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处理器中有若干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bit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（或寄存器）记录当前处理器的权限状态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用户态：用户进程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内核态：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OS kernel</a:t>
            </a:r>
          </a:p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内核态可以运行任意指令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修改处理器权限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访问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/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修改 任意物理内存地址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停止处理器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I/O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操作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用户态执行上述指令会触发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fault / abort</a:t>
            </a:r>
          </a:p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用户态到内核态的唯一途径：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exception</a:t>
            </a:r>
          </a:p>
          <a:p>
            <a:pPr lvl="1"/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Linux 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提供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/proc 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接口（课本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511 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页），使用户能得到内核数据结构的一些信息</a:t>
            </a:r>
            <a:endParaRPr lang="en-US" altLang="zh-CN" sz="2000" strike="sngStrike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100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以下哪些操作需要特权</a:t>
            </a:r>
            <a:r>
              <a:rPr lang="en-US" altLang="zh-CN" dirty="0">
                <a:latin typeface="+mn-ea"/>
              </a:rPr>
              <a:t>?</a:t>
            </a:r>
          </a:p>
          <a:p>
            <a:pPr marL="0" indent="0">
              <a:buNone/>
            </a:pP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en-US" altLang="zh-CN" dirty="0">
                <a:latin typeface="+mn-ea"/>
              </a:rPr>
              <a:t>1. </a:t>
            </a:r>
            <a:r>
              <a:rPr lang="zh-CN" altLang="en-US" dirty="0">
                <a:latin typeface="+mn-ea"/>
              </a:rPr>
              <a:t>访问磁盘</a:t>
            </a:r>
          </a:p>
          <a:p>
            <a:pPr marL="0" indent="0">
              <a:buNone/>
            </a:pPr>
            <a:r>
              <a:rPr lang="en-US" altLang="zh-CN" dirty="0">
                <a:latin typeface="+mn-ea"/>
              </a:rPr>
              <a:t>2. </a:t>
            </a:r>
            <a:r>
              <a:rPr lang="zh-CN" altLang="en-US" dirty="0">
                <a:latin typeface="+mn-ea"/>
              </a:rPr>
              <a:t>访问</a:t>
            </a:r>
            <a:r>
              <a:rPr lang="en-US" altLang="zh-CN" dirty="0">
                <a:latin typeface="+mn-ea"/>
              </a:rPr>
              <a:t> IO </a:t>
            </a:r>
            <a:r>
              <a:rPr lang="zh-CN" altLang="en-US" dirty="0">
                <a:latin typeface="+mn-ea"/>
              </a:rPr>
              <a:t>设备    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en-US" altLang="zh-CN" dirty="0">
                <a:latin typeface="+mn-ea"/>
              </a:rPr>
              <a:t>3. </a:t>
            </a:r>
            <a:r>
              <a:rPr lang="zh-CN" altLang="en-US" dirty="0">
                <a:latin typeface="+mn-ea"/>
              </a:rPr>
              <a:t>清除中断标志 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en-US" altLang="zh-CN" dirty="0">
                <a:latin typeface="+mn-ea"/>
              </a:rPr>
              <a:t>4. </a:t>
            </a:r>
            <a:r>
              <a:rPr lang="zh-CN" altLang="en-US" dirty="0">
                <a:latin typeface="+mn-ea"/>
              </a:rPr>
              <a:t>修改条件码  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en-US" altLang="zh-CN" dirty="0">
                <a:latin typeface="+mn-ea"/>
              </a:rPr>
              <a:t>5. </a:t>
            </a:r>
            <a:r>
              <a:rPr lang="zh-CN" altLang="en-US" dirty="0">
                <a:latin typeface="+mn-ea"/>
              </a:rPr>
              <a:t>修改模式位 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C04DE18A-42B7-DE4A-A4CF-BCA24CBDB1A2}"/>
              </a:ext>
            </a:extLst>
          </p:cNvPr>
          <p:cNvSpPr txBox="1"/>
          <p:nvPr/>
        </p:nvSpPr>
        <p:spPr>
          <a:xfrm>
            <a:off x="7384205" y="1825625"/>
            <a:ext cx="17502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1. 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需要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2. 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需要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3. 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需要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4. 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不需要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5. 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需要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800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异常机制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OS 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在开机时会初始化 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processor 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中的 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exception table</a:t>
                </a:r>
              </a:p>
              <a:p>
                <a:pPr lvl="1"/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Exception table 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是一个指针数组，每个元素指向一段 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kernel 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代码（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exception handler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）</a:t>
                </a:r>
                <a:endParaRPr lang="en-US" altLang="zh-CN" dirty="0"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1"/>
                <a:endParaRPr lang="en-US" altLang="zh-CN" dirty="0"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当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processor 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检测到异常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 pitchFamily="18" charset="0"/>
                        <a:ea typeface="DengXian" panose="02010600030101010101" pitchFamily="2" charset="-122"/>
                        <a:cs typeface="Consolas" panose="020B0609020204030204" pitchFamily="49" charset="0"/>
                      </a:rPr>
                      <m:t>𝑘</m:t>
                    </m:r>
                  </m:oMath>
                </a14:m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时</a:t>
                </a:r>
                <a:endParaRPr lang="en-US" altLang="zh-CN" dirty="0"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1"/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查 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exception table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得到 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OS 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对异常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 pitchFamily="18" charset="0"/>
                        <a:ea typeface="DengXian" panose="02010600030101010101" pitchFamily="2" charset="-122"/>
                        <a:cs typeface="Consolas" panose="020B0609020204030204" pitchFamily="49" charset="0"/>
                      </a:rPr>
                      <m:t>𝑘</m:t>
                    </m:r>
                  </m:oMath>
                </a14:m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的 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handler</a:t>
                </a:r>
              </a:p>
              <a:p>
                <a:pPr lvl="1"/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将权限位从用户态改成内核态</a:t>
                </a:r>
                <a:endParaRPr lang="en-US" altLang="zh-CN" dirty="0"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1"/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跳转到 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OS handler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172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异常机制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调用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OS handler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与一般函数调用的区别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push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都到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kernel stack</a:t>
            </a: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返回地址可能是 当前指令 或 下一条指令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可能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push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一些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processor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状态到栈上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OS handler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在内核态运行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609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回答：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OS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怎么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Consolas" panose="020B0609020204030204" pitchFamily="49" charset="0"/>
              </a:rPr>
              <a:t>介入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进程的运行？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进程运行过程发生错误，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OS kernel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怎么介入？</a:t>
            </a:r>
          </a:p>
          <a:p>
            <a:pPr lvl="1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Fault / abort</a:t>
            </a:r>
          </a:p>
          <a:p>
            <a:pPr lvl="1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Fault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不一定意味着“错误”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2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Page fault</a:t>
            </a:r>
          </a:p>
          <a:p>
            <a:pPr lvl="1"/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843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强调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CSAPP 8-12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章讲的是 </a:t>
            </a:r>
            <a:r>
              <a:rPr lang="en-US" altLang="zh-CN" b="1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linux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操作系统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讲到的各种接口是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linux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的接口，其他操作系统可能不同</a:t>
            </a:r>
            <a:endParaRPr lang="en-US" altLang="zh-CN" strike="sngStrike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391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回答：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OS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怎么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Consolas" panose="020B0609020204030204" pitchFamily="49" charset="0"/>
              </a:rPr>
              <a:t>介入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进程的运行？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进程如何让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OS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帮助完成高权限操作</a:t>
            </a:r>
          </a:p>
          <a:p>
            <a:pPr lvl="1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Trap / System call</a:t>
            </a: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用户通过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syscall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指令触发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trap exception,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调用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OS syscall handler</a:t>
            </a:r>
          </a:p>
          <a:p>
            <a:pPr lvl="1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OS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根据用户传递的参数判断用户需要什么服务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2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当然有些服务不需要参数，比如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fork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840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B7DFFA-4757-E143-B306-19D8F5C0E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0435" y="230094"/>
            <a:ext cx="7211130" cy="2466728"/>
          </a:xfr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DA285A-B6FF-764A-9755-492715BD9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83075"/>
            <a:ext cx="452120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7E782B-4924-3D4D-A55D-4BF17DECC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696822"/>
            <a:ext cx="5775580" cy="415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89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回答：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OS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怎么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Consolas" panose="020B0609020204030204" pitchFamily="49" charset="0"/>
              </a:rPr>
              <a:t>介入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进程的运行？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上下文切换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如果进程发生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fault / abort,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或者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trap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到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OS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中，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OS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可以完成上下文切换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其他情况？例如 </a:t>
            </a:r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while (1);</a:t>
            </a:r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？</a:t>
            </a:r>
            <a:endParaRPr lang="en-US" altLang="zh-CN" dirty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+mn-ea"/>
                <a:cs typeface="Consolas" panose="020B0609020204030204" pitchFamily="49" charset="0"/>
              </a:rPr>
              <a:t>Timer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interrupt</a:t>
            </a:r>
          </a:p>
          <a:p>
            <a:pPr lvl="1"/>
            <a:r>
              <a:rPr lang="en-US" altLang="zh-CN" dirty="0">
                <a:latin typeface="+mn-ea"/>
                <a:cs typeface="Consolas" panose="020B0609020204030204" pitchFamily="49" charset="0"/>
              </a:rPr>
              <a:t>Processor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每隔定长时间会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raise timer interrupt</a:t>
            </a: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在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OS kernel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的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timer interrupt handler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里可以完成上下文切换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如果没有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timer interrupt,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一句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while (1);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就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能霸占机器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341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进程控制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当前进程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/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父进程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 ID</a:t>
            </a:r>
          </a:p>
          <a:p>
            <a:endParaRPr lang="en-US" altLang="zh-CN" dirty="0"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A83DC-A59B-6B41-82D0-93BDC6964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2489200"/>
            <a:ext cx="78740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10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进程控制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进程的三种状态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+mn-ea"/>
                <a:cs typeface="Consolas" panose="020B0609020204030204" pitchFamily="49" charset="0"/>
              </a:rPr>
              <a:t>Running: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正在运行或等待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OS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调度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+mn-ea"/>
                <a:cs typeface="Consolas" panose="020B0609020204030204" pitchFamily="49" charset="0"/>
              </a:rPr>
              <a:t>Stopped: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收到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SIGSTOP, SIGTSTP, SIGTTIN, SIGTTOU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 之一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2"/>
            <a:r>
              <a:rPr lang="zh-CN" altLang="en-US" dirty="0">
                <a:latin typeface="+mn-ea"/>
                <a:cs typeface="Consolas" panose="020B0609020204030204" pitchFamily="49" charset="0"/>
              </a:rPr>
              <a:t>在接收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SIGCONT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之前不会被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 OS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调度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+mn-ea"/>
                <a:cs typeface="Consolas" panose="020B0609020204030204" pitchFamily="49" charset="0"/>
              </a:rPr>
              <a:t>Terminated</a:t>
            </a:r>
          </a:p>
          <a:p>
            <a:pPr lvl="2"/>
            <a:r>
              <a:rPr lang="zh-CN" altLang="en-US" dirty="0">
                <a:latin typeface="+mn-ea"/>
                <a:cs typeface="Consolas" panose="020B0609020204030204" pitchFamily="49" charset="0"/>
              </a:rPr>
              <a:t>接收了默认处理是终止的信号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2"/>
            <a:r>
              <a:rPr lang="zh-CN" altLang="en-US" dirty="0">
                <a:latin typeface="+mn-ea"/>
                <a:cs typeface="Consolas" panose="020B0609020204030204" pitchFamily="49" charset="0"/>
              </a:rPr>
              <a:t>在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内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return</a:t>
            </a:r>
          </a:p>
          <a:p>
            <a:pPr lvl="2"/>
            <a:r>
              <a:rPr lang="zh-CN" altLang="en-US" dirty="0">
                <a:latin typeface="+mn-ea"/>
                <a:cs typeface="Consolas" panose="020B0609020204030204" pitchFamily="49" charset="0"/>
              </a:rPr>
              <a:t>调用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exit()</a:t>
            </a:r>
          </a:p>
          <a:p>
            <a:pPr lvl="1"/>
            <a:endParaRPr lang="en-US" altLang="zh-CN" dirty="0"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818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进程控制：</a:t>
            </a:r>
            <a:r>
              <a:rPr lang="en-US" altLang="zh-CN" sz="4400" dirty="0">
                <a:latin typeface="Consolas" panose="020B0609020204030204" pitchFamily="49" charset="0"/>
                <a:cs typeface="Consolas" panose="020B0609020204030204" pitchFamily="49" charset="0"/>
              </a:rPr>
              <a:t>fork()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zh-CN" alt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相同：</a:t>
                </a:r>
                <a:r>
                  <a:rPr lang="en-US" altLang="zh-CN" sz="2000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context</a:t>
                </a:r>
              </a:p>
              <a:p>
                <a:pPr lvl="1"/>
                <a:r>
                  <a:rPr lang="zh-CN" altLang="en-US" sz="2000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寄存器，</a:t>
                </a:r>
                <a:r>
                  <a:rPr lang="en-US" altLang="zh-CN" sz="2000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PC, </a:t>
                </a:r>
                <a:r>
                  <a:rPr lang="zh-CN" altLang="en-US" sz="2000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环境变量</a:t>
                </a:r>
                <a:endParaRPr lang="en-US" altLang="zh-CN" sz="2000" dirty="0"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1"/>
                <a:r>
                  <a:rPr lang="zh-CN" altLang="en-US" sz="2000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虚拟地址空间</a:t>
                </a:r>
                <a:endParaRPr lang="en-US" altLang="zh-CN" sz="2000" dirty="0"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1"/>
                <a:r>
                  <a:rPr lang="zh-CN" altLang="en-US" sz="2000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打开文件描述符</a:t>
                </a:r>
                <a:endParaRPr lang="en-US" altLang="zh-CN" sz="2000" dirty="0"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zh-CN" altLang="en-US" sz="2000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不同</a:t>
                </a:r>
                <a:endParaRPr lang="en-US" altLang="zh-CN" sz="2000" dirty="0"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1"/>
                <a:r>
                  <a:rPr lang="en-US" altLang="zh-CN" sz="2000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PID </a:t>
                </a:r>
                <a:r>
                  <a:rPr lang="zh-CN" altLang="en-US" sz="2000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不同</a:t>
                </a:r>
                <a:endParaRPr lang="en-US" altLang="zh-CN" sz="2000" dirty="0"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1"/>
                <a:r>
                  <a:rPr lang="en-US" altLang="zh-CN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fork()</a:t>
                </a:r>
                <a:r>
                  <a:rPr lang="zh-CN" alt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zh-CN" altLang="en-US" sz="2000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的返回值不同</a:t>
                </a:r>
                <a:endParaRPr lang="en-US" altLang="zh-CN" sz="2000" dirty="0"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2"/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父进程：子进程的 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PID</a:t>
                </a:r>
              </a:p>
              <a:p>
                <a:pPr lvl="2"/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子进程：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0</a:t>
                </a:r>
              </a:p>
              <a:p>
                <a:pPr lvl="2"/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可以利用这个特点使父进程和子进程执行不同的内容</a:t>
                </a:r>
                <a:endParaRPr lang="en-US" altLang="zh-CN" dirty="0"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zh-CN" altLang="en-US" sz="2000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子进程和父进程在 </a:t>
                </a:r>
                <a:r>
                  <a:rPr lang="en-US" altLang="zh-CN" sz="2000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fork() </a:t>
                </a:r>
                <a:r>
                  <a:rPr lang="zh-CN" altLang="en-US" sz="2000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返回</a:t>
                </a:r>
                <a:r>
                  <a:rPr lang="zh-CN" altLang="en-US" sz="2000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之后是相互独立的进程</a:t>
                </a:r>
                <a:endParaRPr lang="en-US" altLang="zh-CN" sz="2000" dirty="0"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1"/>
                <a:r>
                  <a:rPr lang="zh-CN" altLang="en-US" sz="2000" b="1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并发</a:t>
                </a:r>
                <a:r>
                  <a:rPr lang="zh-CN" altLang="en-US" sz="2000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执行</a:t>
                </a:r>
                <a:endParaRPr lang="en-US" altLang="zh-CN" sz="2000" dirty="0"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1"/>
                <a:r>
                  <a:rPr lang="zh-CN" altLang="en-US" sz="2000" dirty="0">
                    <a:solidFill>
                      <a:srgbClr val="FF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不共享地址空间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/ 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寄存器 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onsolas" panose="020B0609020204030204" pitchFamily="49" charset="0"/>
                      </a:rPr>
                      <m:t>⇒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所有变量各自独立</a:t>
                </a:r>
                <a:endParaRPr lang="en-US" altLang="zh-CN" sz="2000" dirty="0">
                  <a:solidFill>
                    <a:srgbClr val="FF0000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03" t="-1453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34DB24-C3F4-9341-87DA-D4AF28E80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450" y="2079797"/>
            <a:ext cx="6210300" cy="134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20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E8C8B0-A707-684F-9F6A-F1913D621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1934369"/>
            <a:ext cx="4927600" cy="417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0A7577-EDBF-AD43-84BC-21C935163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0" y="1934369"/>
            <a:ext cx="49276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75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2DC47-BADB-704F-919C-2F1B13456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2006600"/>
            <a:ext cx="76454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10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5E4F1-0B46-6B48-926D-9EF90FD0A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1860550"/>
            <a:ext cx="80264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37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进程控制：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execve()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调用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loader,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覆盖当前地址空间，不返回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+mn-ea"/>
                <a:cs typeface="Consolas" panose="020B0609020204030204" pitchFamily="49" charset="0"/>
              </a:rPr>
              <a:t>filename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是一个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Executable object file</a:t>
            </a:r>
          </a:p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在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filename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内写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altLang="zh-CN" dirty="0">
                <a:latin typeface="+mn-ea"/>
                <a:cs typeface="Consolas" panose="020B0609020204030204" pitchFamily="49" charset="0"/>
              </a:rPr>
              <a:t>int main(int argc, char **argv, char **envp)</a:t>
            </a:r>
          </a:p>
          <a:p>
            <a:pPr marL="457200" lvl="1" indent="0">
              <a:buNone/>
            </a:pPr>
            <a:r>
              <a:rPr lang="zh-CN" altLang="en-US" dirty="0">
                <a:latin typeface="+mn-ea"/>
                <a:cs typeface="Consolas" panose="020B0609020204030204" pitchFamily="49" charset="0"/>
              </a:rPr>
              <a:t>可以获取参数和环境变量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endParaRPr lang="en-US" altLang="zh-CN" dirty="0"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14D54-14D0-3E4E-8BC7-7E3C1DE53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50" y="4743450"/>
            <a:ext cx="7937500" cy="161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BA9EE1-5E8C-CB4A-A452-36E1A574F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014" y="501650"/>
            <a:ext cx="4229897" cy="339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23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使用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linux manual page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F4D9A55-8E67-F74D-9133-254596870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  <a:cs typeface="Consolas" panose="020B0609020204030204" pitchFamily="49" charset="0"/>
              </a:rPr>
              <a:t>google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搜索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man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+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 接口可以看到详细的说明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+mn-ea"/>
                <a:cs typeface="Consolas" panose="020B0609020204030204" pitchFamily="49" charset="0"/>
              </a:rPr>
              <a:t>linux shell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也有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man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命令，但比较冗长且不支持部分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C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语言接口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3128EE-9907-784C-8181-90C4291DC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004" y="2850515"/>
            <a:ext cx="3839992" cy="387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99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进程控制：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execve()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一些涉及环境变量的接口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E1E8C-F4AC-F948-97B6-EB700B92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2724150"/>
            <a:ext cx="7962900" cy="1409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62C937-031C-DA4C-AB50-1B0FD089B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550" y="4313237"/>
            <a:ext cx="79375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36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关于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fork()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Consolas" panose="020B0609020204030204" pitchFamily="49" charset="0"/>
              </a:rPr>
              <a:t>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和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execve()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fork()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通常和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execve()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一起使用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r>
              <a:rPr lang="en-US" altLang="zh-CN" u="sng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https://stackoverflow.com/questions/8292217/why-fork-works-the-way-it-does</a:t>
            </a:r>
          </a:p>
          <a:p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402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进程控制：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waitpid()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关于被终止的进程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不会立刻被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kernel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回收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需要父进程显式回收，回收前称为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zombie</a:t>
            </a: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所有进程的始祖：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init (PID == 1)</a:t>
            </a: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如果父进程在回收前终止，则由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回收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673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进程控制：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waitpid()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ea"/>
                <a:cs typeface="Consolas" panose="020B0609020204030204" pitchFamily="49" charset="0"/>
              </a:rPr>
              <a:t>Wait set</a:t>
            </a:r>
          </a:p>
          <a:p>
            <a:pPr lvl="1"/>
            <a:r>
              <a:rPr lang="en-US" altLang="zh-CN" dirty="0">
                <a:latin typeface="+mn-ea"/>
                <a:cs typeface="Consolas" panose="020B0609020204030204" pitchFamily="49" charset="0"/>
              </a:rPr>
              <a:t>pid &gt; 0: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某个子进程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+mn-ea"/>
                <a:cs typeface="Consolas" panose="020B0609020204030204" pitchFamily="49" charset="0"/>
              </a:rPr>
              <a:t>pid = -1: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所有子进程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6431E-6429-B34E-A30F-99F8DA902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4730750"/>
            <a:ext cx="78994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96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进程控制：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waitpid()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ea"/>
                <a:cs typeface="Consolas" panose="020B0609020204030204" pitchFamily="49" charset="0"/>
              </a:rPr>
              <a:t>options</a:t>
            </a:r>
          </a:p>
          <a:p>
            <a:pPr lvl="1"/>
            <a:r>
              <a:rPr lang="en-US" altLang="zh-CN" dirty="0">
                <a:latin typeface="+mn-ea"/>
                <a:cs typeface="Consolas" panose="020B0609020204030204" pitchFamily="49" charset="0"/>
              </a:rPr>
              <a:t>0: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暂停，直到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wait set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中某个子进程终止（若已经有则直接返回）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+mn-ea"/>
                <a:cs typeface="Consolas" panose="020B0609020204030204" pitchFamily="49" charset="0"/>
              </a:rPr>
              <a:t>WNOHANG: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不暂停，如果没有子进程已经终止则返回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0</a:t>
            </a:r>
          </a:p>
          <a:p>
            <a:pPr lvl="1"/>
            <a:r>
              <a:rPr lang="en-US" altLang="zh-CN" dirty="0">
                <a:latin typeface="+mn-ea"/>
                <a:cs typeface="Consolas" panose="020B0609020204030204" pitchFamily="49" charset="0"/>
              </a:rPr>
              <a:t>WUNTRACED: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暂停，直到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 wait set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中某个子进程终止或停止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+mn-ea"/>
                <a:cs typeface="Consolas" panose="020B0609020204030204" pitchFamily="49" charset="0"/>
              </a:rPr>
              <a:t>WCONTINUED: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 暂停，直到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 wait set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中某个子进程终止或继续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可以用 或运算 使用多个选项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6431E-6429-B34E-A30F-99F8DA902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4730750"/>
            <a:ext cx="78994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22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进程控制：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waitpid()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latin typeface="+mn-ea"/>
                <a:cs typeface="Consolas" panose="020B0609020204030204" pitchFamily="49" charset="0"/>
              </a:rPr>
              <a:t>statusp</a:t>
            </a:r>
          </a:p>
          <a:p>
            <a:pPr lvl="1"/>
            <a:r>
              <a:rPr lang="en-US" altLang="zh-CN" sz="2000" dirty="0">
                <a:latin typeface="+mn-ea"/>
                <a:cs typeface="Consolas" panose="020B0609020204030204" pitchFamily="49" charset="0"/>
              </a:rPr>
              <a:t>WIFEXITED(statusp): child </a:t>
            </a:r>
            <a:r>
              <a:rPr lang="zh-CN" altLang="en-US" sz="2000" dirty="0">
                <a:latin typeface="+mn-ea"/>
                <a:cs typeface="Consolas" panose="020B0609020204030204" pitchFamily="49" charset="0"/>
              </a:rPr>
              <a:t>是通过 </a:t>
            </a:r>
            <a:r>
              <a:rPr lang="en-US" altLang="zh-CN" sz="2000" dirty="0">
                <a:latin typeface="+mn-ea"/>
                <a:cs typeface="Consolas" panose="020B0609020204030204" pitchFamily="49" charset="0"/>
              </a:rPr>
              <a:t>exit() </a:t>
            </a:r>
            <a:r>
              <a:rPr lang="zh-CN" altLang="en-US" sz="2000" dirty="0">
                <a:latin typeface="+mn-ea"/>
                <a:cs typeface="Consolas" panose="020B0609020204030204" pitchFamily="49" charset="0"/>
              </a:rPr>
              <a:t>或在 </a:t>
            </a:r>
            <a:r>
              <a:rPr lang="en-US" altLang="zh-CN" sz="2000" dirty="0">
                <a:latin typeface="+mn-ea"/>
                <a:cs typeface="Consolas" panose="020B0609020204030204" pitchFamily="49" charset="0"/>
              </a:rPr>
              <a:t>main() </a:t>
            </a:r>
            <a:r>
              <a:rPr lang="zh-CN" altLang="en-US" sz="2000" dirty="0">
                <a:latin typeface="+mn-ea"/>
                <a:cs typeface="Consolas" panose="020B0609020204030204" pitchFamily="49" charset="0"/>
              </a:rPr>
              <a:t>内 </a:t>
            </a:r>
            <a:r>
              <a:rPr lang="en-US" altLang="zh-CN" sz="2000" dirty="0">
                <a:latin typeface="+mn-ea"/>
                <a:cs typeface="Consolas" panose="020B0609020204030204" pitchFamily="49" charset="0"/>
              </a:rPr>
              <a:t>return </a:t>
            </a:r>
            <a:r>
              <a:rPr lang="zh-CN" altLang="en-US" sz="2000" dirty="0">
                <a:latin typeface="+mn-ea"/>
                <a:cs typeface="Consolas" panose="020B0609020204030204" pitchFamily="49" charset="0"/>
              </a:rPr>
              <a:t>终止（正常退出）</a:t>
            </a:r>
            <a:endParaRPr lang="en-US" altLang="zh-CN" sz="2000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en-US" altLang="zh-CN" sz="2000" dirty="0">
                <a:latin typeface="+mn-ea"/>
                <a:cs typeface="Consolas" panose="020B0609020204030204" pitchFamily="49" charset="0"/>
              </a:rPr>
              <a:t>WEXITSTATUS(statusp): </a:t>
            </a:r>
            <a:r>
              <a:rPr lang="zh-CN" altLang="en-US" sz="2000" dirty="0">
                <a:latin typeface="+mn-ea"/>
                <a:cs typeface="Consolas" panose="020B0609020204030204" pitchFamily="49" charset="0"/>
              </a:rPr>
              <a:t>退出状态</a:t>
            </a:r>
            <a:endParaRPr lang="en-US" altLang="zh-CN" sz="2000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en-US" altLang="zh-CN" sz="2000" dirty="0">
                <a:latin typeface="+mn-ea"/>
                <a:cs typeface="Consolas" panose="020B0609020204030204" pitchFamily="49" charset="0"/>
              </a:rPr>
              <a:t>WIFSIGNALED(statusp): child</a:t>
            </a:r>
            <a:r>
              <a:rPr lang="zh-CN" altLang="en-US" sz="2000" dirty="0">
                <a:latin typeface="+mn-ea"/>
                <a:cs typeface="Consolas" panose="020B0609020204030204" pitchFamily="49" charset="0"/>
              </a:rPr>
              <a:t> 是被信号（如 </a:t>
            </a:r>
            <a:r>
              <a:rPr lang="en-US" altLang="zh-CN" sz="2000" dirty="0">
                <a:latin typeface="+mn-ea"/>
                <a:cs typeface="Consolas" panose="020B0609020204030204" pitchFamily="49" charset="0"/>
              </a:rPr>
              <a:t>SIGKILL</a:t>
            </a:r>
            <a:r>
              <a:rPr lang="zh-CN" altLang="en-US" sz="2000" dirty="0">
                <a:latin typeface="+mn-ea"/>
                <a:cs typeface="Consolas" panose="020B0609020204030204" pitchFamily="49" charset="0"/>
              </a:rPr>
              <a:t>）终止</a:t>
            </a:r>
            <a:endParaRPr lang="en-US" altLang="zh-CN" sz="2000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en-US" altLang="zh-CN" sz="2000" dirty="0">
                <a:latin typeface="+mn-ea"/>
                <a:cs typeface="Consolas" panose="020B0609020204030204" pitchFamily="49" charset="0"/>
              </a:rPr>
              <a:t>WIFTERMSIG(statusp):</a:t>
            </a:r>
            <a:r>
              <a:rPr lang="zh-CN" altLang="en-US" sz="2000" dirty="0">
                <a:latin typeface="+mn-ea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latin typeface="+mn-ea"/>
                <a:cs typeface="Consolas" panose="020B0609020204030204" pitchFamily="49" charset="0"/>
              </a:rPr>
              <a:t>signal number</a:t>
            </a:r>
          </a:p>
          <a:p>
            <a:pPr lvl="1"/>
            <a:r>
              <a:rPr lang="en-US" altLang="zh-CN" sz="2000" dirty="0">
                <a:latin typeface="+mn-ea"/>
                <a:cs typeface="Consolas" panose="020B0609020204030204" pitchFamily="49" charset="0"/>
              </a:rPr>
              <a:t>WIFSTOPPED(statusp): child </a:t>
            </a:r>
            <a:r>
              <a:rPr lang="zh-CN" altLang="en-US" sz="2000" dirty="0">
                <a:latin typeface="+mn-ea"/>
                <a:cs typeface="Consolas" panose="020B0609020204030204" pitchFamily="49" charset="0"/>
              </a:rPr>
              <a:t>在停止状态</a:t>
            </a:r>
            <a:endParaRPr lang="en-US" altLang="zh-CN" sz="2000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en-US" altLang="zh-CN" sz="2000" dirty="0">
                <a:latin typeface="+mn-ea"/>
                <a:cs typeface="Consolas" panose="020B0609020204030204" pitchFamily="49" charset="0"/>
              </a:rPr>
              <a:t>WIFCONTINUED(statusp): child</a:t>
            </a:r>
            <a:r>
              <a:rPr lang="zh-CN" altLang="en-US" sz="2000" dirty="0">
                <a:latin typeface="+mn-ea"/>
                <a:cs typeface="Consolas" panose="020B0609020204030204" pitchFamily="49" charset="0"/>
              </a:rPr>
              <a:t> 继续</a:t>
            </a:r>
            <a:endParaRPr lang="en-US" altLang="zh-CN" sz="2000" dirty="0"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6431E-6429-B34E-A30F-99F8DA902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4730750"/>
            <a:ext cx="78994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89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进程控制：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waitpid()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可能出错的情况（返回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-1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）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没有相应的子进程：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errno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置为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ECHILD</a:t>
            </a:r>
          </a:p>
          <a:p>
            <a:pPr lvl="1"/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waitpid()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被信号打断：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errno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置为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EINTR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6431E-6429-B34E-A30F-99F8DA902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4730750"/>
            <a:ext cx="78994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74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进程控制：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exit()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参数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表示返回状态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在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里的返回值也是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4F0C79-C989-D34F-9748-59B3508D5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50" y="4843463"/>
            <a:ext cx="7988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21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4A17B6D-0E5A-4347-BCE1-CF1E59DC3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973" y="2552700"/>
            <a:ext cx="5794727" cy="1899316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43D810-06FC-8449-ABEE-32C927701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52539"/>
            <a:ext cx="5981698" cy="215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75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进程控制：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sleep()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和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pause()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E42CEF6-C83D-0745-9FF8-4EAEAD8FF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54488" y="5406383"/>
            <a:ext cx="6929967" cy="1179096"/>
          </a:xfr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AE8E68-2A3E-0D4A-9E41-5B155220B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872" y="4227287"/>
            <a:ext cx="7007198" cy="1179096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1C4A256-F1F4-CF46-8D53-DCF23837FA9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sleep()</a:t>
            </a:r>
          </a:p>
          <a:p>
            <a:pPr lvl="1"/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停止，直到过去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secs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秒或接收信号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返回剩余时间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pause()</a:t>
            </a:r>
          </a:p>
          <a:p>
            <a:pPr lvl="1"/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停止，直到接收信号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442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进程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OS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提供的（或许是最重要的）抽象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OS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将裸的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processor, memory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和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I/O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设备抽象并封装进每个进程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OS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提供的抽象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进程 与 程序 的区别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程序是一个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executable object file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，以文件形式储存在内存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/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磁盘中（静态）</a:t>
            </a: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进程为程序提供运行的环境，使程序运行在特定的上下文中（动态）</a:t>
            </a: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相同的程序可以在多个进程中运行，一个进程也可以更换执行的程序（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execve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）</a:t>
            </a:r>
          </a:p>
          <a:p>
            <a:pPr lvl="1"/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48420-E6C5-214B-9589-AD39793B6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67" y="3104909"/>
            <a:ext cx="7848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35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500" dirty="0">
                <a:latin typeface="+mn-ea"/>
                <a:cs typeface="Consolas" panose="020B0609020204030204" pitchFamily="49" charset="0"/>
              </a:rPr>
              <a:t>关于进程，以下说法正确的是：</a:t>
            </a:r>
          </a:p>
          <a:p>
            <a:pPr marL="0" indent="0">
              <a:buNone/>
            </a:pPr>
            <a:r>
              <a:rPr lang="en-US" altLang="zh-CN" sz="2500" dirty="0">
                <a:latin typeface="+mn-ea"/>
                <a:cs typeface="Consolas" panose="020B0609020204030204" pitchFamily="49" charset="0"/>
              </a:rPr>
              <a:t>A. </a:t>
            </a:r>
            <a:r>
              <a:rPr lang="zh-CN" altLang="en-US" sz="2500" dirty="0">
                <a:latin typeface="+mn-ea"/>
                <a:cs typeface="Consolas" panose="020B0609020204030204" pitchFamily="49" charset="0"/>
              </a:rPr>
              <a:t>没有设置模式位时，进程运行在用户模式中，允许执行特权指令，例如发起</a:t>
            </a:r>
            <a:r>
              <a:rPr lang="en-US" altLang="zh-CN" sz="2500" dirty="0">
                <a:latin typeface="+mn-ea"/>
                <a:cs typeface="Consolas" panose="020B0609020204030204" pitchFamily="49" charset="0"/>
              </a:rPr>
              <a:t> I/O </a:t>
            </a:r>
            <a:r>
              <a:rPr lang="zh-CN" altLang="en-US" sz="2500" dirty="0">
                <a:latin typeface="+mn-ea"/>
                <a:cs typeface="Consolas" panose="020B0609020204030204" pitchFamily="49" charset="0"/>
              </a:rPr>
              <a:t>操作。</a:t>
            </a:r>
          </a:p>
          <a:p>
            <a:pPr marL="0" indent="0">
              <a:buNone/>
            </a:pPr>
            <a:r>
              <a:rPr lang="en-US" altLang="zh-CN" sz="2500" dirty="0">
                <a:latin typeface="+mn-ea"/>
                <a:cs typeface="Consolas" panose="020B0609020204030204" pitchFamily="49" charset="0"/>
              </a:rPr>
              <a:t>B. </a:t>
            </a:r>
            <a:r>
              <a:rPr lang="zh-CN" altLang="en-US" sz="2500" dirty="0">
                <a:latin typeface="+mn-ea"/>
                <a:cs typeface="Consolas" panose="020B0609020204030204" pitchFamily="49" charset="0"/>
              </a:rPr>
              <a:t>调用</a:t>
            </a:r>
            <a:r>
              <a:rPr lang="en-US" altLang="zh-CN" sz="2500" dirty="0">
                <a:latin typeface="+mn-ea"/>
                <a:cs typeface="Consolas" panose="020B0609020204030204" pitchFamily="49" charset="0"/>
              </a:rPr>
              <a:t> waitpid(-1, NULL, WNOHANG &amp; WUNTRACED) </a:t>
            </a:r>
            <a:r>
              <a:rPr lang="zh-CN" altLang="en-US" sz="2500" dirty="0">
                <a:latin typeface="+mn-ea"/>
                <a:cs typeface="Consolas" panose="020B0609020204030204" pitchFamily="49" charset="0"/>
              </a:rPr>
              <a:t>会立即返回：如果调用进程的所有子进程都没有被停止或终止，则返回</a:t>
            </a:r>
            <a:r>
              <a:rPr lang="en-US" altLang="zh-CN" sz="2500" dirty="0">
                <a:latin typeface="+mn-ea"/>
                <a:cs typeface="Consolas" panose="020B0609020204030204" pitchFamily="49" charset="0"/>
              </a:rPr>
              <a:t> 0</a:t>
            </a:r>
            <a:r>
              <a:rPr lang="zh-CN" altLang="en-US" sz="2500" dirty="0">
                <a:latin typeface="+mn-ea"/>
                <a:cs typeface="Consolas" panose="020B0609020204030204" pitchFamily="49" charset="0"/>
              </a:rPr>
              <a:t>；如果有停止或终止的子进程，则返回其中一个的</a:t>
            </a:r>
            <a:r>
              <a:rPr lang="en-US" altLang="zh-CN" sz="2500" dirty="0">
                <a:latin typeface="+mn-ea"/>
                <a:cs typeface="Consolas" panose="020B0609020204030204" pitchFamily="49" charset="0"/>
              </a:rPr>
              <a:t> PID</a:t>
            </a:r>
            <a:r>
              <a:rPr lang="zh-CN" altLang="en-US" sz="2500" dirty="0">
                <a:latin typeface="+mn-ea"/>
                <a:cs typeface="Consolas" panose="020B0609020204030204" pitchFamily="49" charset="0"/>
              </a:rPr>
              <a:t>。</a:t>
            </a:r>
          </a:p>
          <a:p>
            <a:pPr marL="0" indent="0">
              <a:buNone/>
            </a:pPr>
            <a:r>
              <a:rPr lang="en-US" altLang="zh-CN" sz="2500" dirty="0">
                <a:latin typeface="+mn-ea"/>
                <a:cs typeface="Consolas" panose="020B0609020204030204" pitchFamily="49" charset="0"/>
              </a:rPr>
              <a:t>C. execve </a:t>
            </a:r>
            <a:r>
              <a:rPr lang="zh-CN" altLang="en-US" sz="2500" dirty="0">
                <a:latin typeface="+mn-ea"/>
                <a:cs typeface="Consolas" panose="020B0609020204030204" pitchFamily="49" charset="0"/>
              </a:rPr>
              <a:t>函数的第三个参数</a:t>
            </a:r>
            <a:r>
              <a:rPr lang="en-US" altLang="zh-CN" sz="2500" dirty="0">
                <a:latin typeface="+mn-ea"/>
                <a:cs typeface="Consolas" panose="020B0609020204030204" pitchFamily="49" charset="0"/>
              </a:rPr>
              <a:t> envp </a:t>
            </a:r>
            <a:r>
              <a:rPr lang="zh-CN" altLang="en-US" sz="2500" dirty="0">
                <a:latin typeface="+mn-ea"/>
                <a:cs typeface="Consolas" panose="020B0609020204030204" pitchFamily="49" charset="0"/>
              </a:rPr>
              <a:t>指向一个以</a:t>
            </a:r>
            <a:r>
              <a:rPr lang="en-US" altLang="zh-CN" sz="2500" dirty="0">
                <a:latin typeface="+mn-ea"/>
                <a:cs typeface="Consolas" panose="020B0609020204030204" pitchFamily="49" charset="0"/>
              </a:rPr>
              <a:t> null </a:t>
            </a:r>
            <a:r>
              <a:rPr lang="zh-CN" altLang="en-US" sz="2500" dirty="0">
                <a:latin typeface="+mn-ea"/>
                <a:cs typeface="Consolas" panose="020B0609020204030204" pitchFamily="49" charset="0"/>
              </a:rPr>
              <a:t>结尾的指针数组，其中每一个指针指向一个形如</a:t>
            </a:r>
            <a:r>
              <a:rPr lang="en-US" altLang="zh-CN" sz="2500" dirty="0">
                <a:latin typeface="+mn-ea"/>
                <a:cs typeface="Consolas" panose="020B0609020204030204" pitchFamily="49" charset="0"/>
              </a:rPr>
              <a:t> name=value </a:t>
            </a:r>
            <a:r>
              <a:rPr lang="zh-CN" altLang="en-US" sz="2500" dirty="0">
                <a:latin typeface="+mn-ea"/>
                <a:cs typeface="Consolas" panose="020B0609020204030204" pitchFamily="49" charset="0"/>
              </a:rPr>
              <a:t>的环境变量字符串。</a:t>
            </a:r>
          </a:p>
          <a:p>
            <a:pPr marL="0" indent="0">
              <a:buNone/>
            </a:pPr>
            <a:r>
              <a:rPr lang="en-US" altLang="zh-CN" sz="2500" dirty="0">
                <a:latin typeface="+mn-ea"/>
                <a:cs typeface="Consolas" panose="020B0609020204030204" pitchFamily="49" charset="0"/>
              </a:rPr>
              <a:t>D. </a:t>
            </a:r>
            <a:r>
              <a:rPr lang="zh-CN" altLang="en-US" sz="2500" dirty="0">
                <a:latin typeface="+mn-ea"/>
                <a:cs typeface="Consolas" panose="020B0609020204030204" pitchFamily="49" charset="0"/>
              </a:rPr>
              <a:t>进程可以通过使用</a:t>
            </a:r>
            <a:r>
              <a:rPr lang="en-US" altLang="zh-CN" sz="2500" dirty="0">
                <a:latin typeface="+mn-ea"/>
                <a:cs typeface="Consolas" panose="020B0609020204030204" pitchFamily="49" charset="0"/>
              </a:rPr>
              <a:t> signal </a:t>
            </a:r>
            <a:r>
              <a:rPr lang="zh-CN" altLang="en-US" sz="2500" dirty="0">
                <a:latin typeface="+mn-ea"/>
                <a:cs typeface="Consolas" panose="020B0609020204030204" pitchFamily="49" charset="0"/>
              </a:rPr>
              <a:t>函数修改和信号相关联的默认行为，唯一的例外是</a:t>
            </a:r>
            <a:r>
              <a:rPr lang="en-US" altLang="zh-CN" sz="2500" dirty="0">
                <a:latin typeface="+mn-ea"/>
                <a:cs typeface="Consolas" panose="020B0609020204030204" pitchFamily="49" charset="0"/>
              </a:rPr>
              <a:t> SIGKILL</a:t>
            </a:r>
            <a:r>
              <a:rPr lang="zh-CN" altLang="en-US" sz="2500" dirty="0">
                <a:latin typeface="+mn-ea"/>
                <a:cs typeface="Consolas" panose="020B0609020204030204" pitchFamily="49" charset="0"/>
              </a:rPr>
              <a:t>，它的默认行为是不能修改的。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B4819-E3FC-C742-944E-53658D977D41}"/>
              </a:ext>
            </a:extLst>
          </p:cNvPr>
          <p:cNvSpPr txBox="1"/>
          <p:nvPr/>
        </p:nvSpPr>
        <p:spPr>
          <a:xfrm>
            <a:off x="5544274" y="1799301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49620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Error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handling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776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信号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3EC6B3-F28E-5F4E-9149-CC2312DE7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19853" y="365125"/>
            <a:ext cx="6352293" cy="6130380"/>
          </a:xfrm>
        </p:spPr>
      </p:pic>
    </p:spTree>
    <p:extLst>
      <p:ext uri="{BB962C8B-B14F-4D97-AF65-F5344CB8AC3E}">
        <p14:creationId xmlns:p14="http://schemas.microsoft.com/office/powerpoint/2010/main" val="2179775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常用信号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43</a:t>
            </a:fld>
            <a:endParaRPr lang="zh-CN" altLang="en-US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D4329A1B-4BE5-8649-9C25-53C1A2620062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16807675"/>
              </p:ext>
            </p:extLst>
          </p:nvPr>
        </p:nvGraphicFramePr>
        <p:xfrm>
          <a:off x="1737118" y="1995488"/>
          <a:ext cx="8717763" cy="35525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05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5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59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9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名称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默认行为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相应事件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SIGINT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终止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Ctrl+C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SIGQUIT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终止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Ctrl+\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SIGKILL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终止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杀死进程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SIGALRM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终止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来自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alarm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的定时器信号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SIGSEGV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终止并转储内存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无效内存引用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SIGFPE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终止并转储内存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浮点异常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SIGCHLD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忽略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子进程停止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终止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1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SIGTSTP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停止直到下一个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SIGCONT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Ctrl+Z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1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SIGSTOP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停止直到下一个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SIGCONT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非终端停止信号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5103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信号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信号与异常的关系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+mn-ea"/>
                <a:cs typeface="Consolas" panose="020B0609020204030204" pitchFamily="49" charset="0"/>
              </a:rPr>
              <a:t>processor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先通过异常将控制权转移给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OS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（硬件，用户不可见）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+mn-ea"/>
                <a:cs typeface="Consolas" panose="020B0609020204030204" pitchFamily="49" charset="0"/>
              </a:rPr>
              <a:t>OS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 通过信号对进程进行处理（软件，用户可见）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3009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Segmentation Fault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main() {*(int *)main = 0; return 0;}</a:t>
            </a:r>
          </a:p>
          <a:p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首先，进程修改 </a:t>
            </a:r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.text </a:t>
            </a:r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触发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page fault</a:t>
            </a:r>
          </a:p>
          <a:p>
            <a:r>
              <a:rPr lang="en-US" altLang="zh-CN" dirty="0">
                <a:latin typeface="+mn-ea"/>
                <a:cs typeface="Consolas" panose="020B0609020204030204" pitchFamily="49" charset="0"/>
              </a:rPr>
              <a:t>Processor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触发相应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OS handler</a:t>
            </a:r>
          </a:p>
          <a:p>
            <a:r>
              <a:rPr lang="en-US" altLang="zh-CN" dirty="0">
                <a:latin typeface="+mn-ea"/>
                <a:cs typeface="Consolas" panose="020B0609020204030204" pitchFamily="49" charset="0"/>
              </a:rPr>
              <a:t>OS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handler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 给相应进程发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SIGSEGV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信号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进程接收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SIGSEGV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信号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默认行为终止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0398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发送信号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进程组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每个进程属于唯一确定的进程组，由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group ID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确定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进程所属的组默认与父进程相同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可以显式设置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7E424-BC7B-2A48-8A5B-8B11BC2A6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0" y="4092575"/>
            <a:ext cx="70993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BA5789-55AE-1E41-AA3B-155F358DD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050" y="5311775"/>
            <a:ext cx="70739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96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发送信号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kill()</a:t>
            </a:r>
          </a:p>
          <a:p>
            <a:r>
              <a:rPr lang="en-US" altLang="zh-CN" dirty="0">
                <a:latin typeface="+mn-ea"/>
                <a:cs typeface="Consolas" panose="020B0609020204030204" pitchFamily="49" charset="0"/>
              </a:rPr>
              <a:t>pid &gt; 0: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单个进程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+mn-ea"/>
                <a:cs typeface="Consolas" panose="020B0609020204030204" pitchFamily="49" charset="0"/>
              </a:rPr>
              <a:t>pid == 0: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 本进程组的所有进程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+mn-ea"/>
                <a:cs typeface="Consolas" panose="020B0609020204030204" pitchFamily="49" charset="0"/>
              </a:rPr>
              <a:t>pid &lt; 0: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进程组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|pid|</a:t>
            </a:r>
          </a:p>
          <a:p>
            <a:endParaRPr lang="en-US" altLang="zh-CN" dirty="0"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602FEC-1716-7248-8AA6-4ABC16A1B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350" y="4703763"/>
            <a:ext cx="70993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671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发送信号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alarm()</a:t>
            </a:r>
          </a:p>
          <a:p>
            <a:pPr lvl="1"/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secs &gt; 0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：在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secs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秒后给当前进程发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SIGALRM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（并取消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pending alarm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）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secs == 0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：取消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pending alarm</a:t>
            </a: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返回取消前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pending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alarm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的剩余秒数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ualarm()</a:t>
            </a:r>
          </a:p>
          <a:p>
            <a:endParaRPr lang="en-US" altLang="zh-CN" dirty="0"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D738F6-A77B-0C4C-9BDD-48D7354EB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4983163"/>
            <a:ext cx="70866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374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发送信号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ea"/>
                <a:cs typeface="Consolas" panose="020B0609020204030204" pitchFamily="49" charset="0"/>
              </a:rPr>
              <a:t>/bin/kill</a:t>
            </a:r>
          </a:p>
          <a:p>
            <a:pPr lvl="1"/>
            <a:r>
              <a:rPr lang="en-US" altLang="zh-CN" dirty="0">
                <a:latin typeface="+mn-ea"/>
                <a:cs typeface="Consolas" panose="020B0609020204030204" pitchFamily="49" charset="0"/>
              </a:rPr>
              <a:t>/bin/kill -&lt;signal ID&gt; PID</a:t>
            </a:r>
          </a:p>
          <a:p>
            <a:pPr lvl="1"/>
            <a:r>
              <a:rPr lang="en-US" altLang="zh-CN" dirty="0">
                <a:latin typeface="+mn-ea"/>
                <a:cs typeface="Consolas" panose="020B0609020204030204" pitchFamily="49" charset="0"/>
              </a:rPr>
              <a:t>/bin/kill -&lt;signal ID&gt; -&lt;group ID&gt;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962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进程内都包含些什么？</a:t>
            </a:r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（进程的上下文 </a:t>
            </a:r>
            <a:r>
              <a:rPr lang="en-US" altLang="zh-CN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context</a:t>
            </a:r>
            <a:r>
              <a:rPr lang="zh-CN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寄存器，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PC, 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环境变量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processor</a:t>
                </a:r>
              </a:p>
              <a:p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页表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memory</a:t>
                </a:r>
              </a:p>
              <a:p>
                <a:pPr lvl="1"/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有页表，就能通过 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physical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memory 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还原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code, data, heap,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stack... 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内容</a:t>
                </a:r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打开文件描述符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I/O</a:t>
                </a: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操作系统内部维护每个进程的 </a:t>
                </a:r>
                <a:r>
                  <a: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processor control block, </a:t>
                </a:r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其中包含上述所有信息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7225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发送信号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1900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  <a:cs typeface="Consolas" panose="020B0609020204030204" pitchFamily="49" charset="0"/>
              </a:rPr>
              <a:t>Ctrl+C / Ctrl+Z</a:t>
            </a:r>
          </a:p>
          <a:p>
            <a:pPr lvl="1"/>
            <a:r>
              <a:rPr lang="en-US" altLang="zh-CN" dirty="0">
                <a:latin typeface="+mn-ea"/>
                <a:cs typeface="Consolas" panose="020B0609020204030204" pitchFamily="49" charset="0"/>
              </a:rPr>
              <a:t>Shell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 有一个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foreground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和多个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background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进程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+mn-ea"/>
                <a:cs typeface="Consolas" panose="020B0609020204030204" pitchFamily="49" charset="0"/>
              </a:rPr>
              <a:t>Ctrl+C: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 终止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foreground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进程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+mn-ea"/>
                <a:cs typeface="Consolas" panose="020B0609020204030204" pitchFamily="49" charset="0"/>
              </a:rPr>
              <a:t>Ctrl+Z: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停止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foreground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进程并放到后台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详见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tshlab writeup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50E6BB-7DAB-944A-8286-9CFAB18B6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0" y="13494"/>
            <a:ext cx="63119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43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接收信号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ea"/>
                <a:cs typeface="Consolas" panose="020B0609020204030204" pitchFamily="49" charset="0"/>
              </a:rPr>
              <a:t>kernel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对每个进程维护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pending bit vector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和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block bit vector</a:t>
            </a:r>
          </a:p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信号到达时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kernel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将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pending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相应位置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1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，被接收时置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0</a:t>
            </a:r>
          </a:p>
          <a:p>
            <a:r>
              <a:rPr lang="en-US" altLang="zh-CN" dirty="0">
                <a:latin typeface="+mn-ea"/>
                <a:cs typeface="Consolas" panose="020B0609020204030204" pitchFamily="49" charset="0"/>
              </a:rPr>
              <a:t>pending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signal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不会排队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每个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pending signal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 只被接收一次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endParaRPr lang="en-US" altLang="zh-CN" dirty="0"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7463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在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SIGCHLD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的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handler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内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reap,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必须一次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reap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尽可能多个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01127-7DFF-534A-BBD8-14DEFA389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88" y="3613419"/>
            <a:ext cx="4704770" cy="2819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F6EAFB-8E63-224C-835F-3E7526119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138" y="3429000"/>
            <a:ext cx="4831482" cy="318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44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接收信号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>
                <a:latin typeface="+mn-ea"/>
                <a:cs typeface="Consolas" panose="020B0609020204030204" pitchFamily="49" charset="0"/>
              </a:rPr>
              <a:t>接收过程：</a:t>
            </a:r>
            <a:r>
              <a:rPr lang="en-US" altLang="zh-CN" sz="2000" dirty="0">
                <a:latin typeface="+mn-ea"/>
                <a:cs typeface="Consolas" panose="020B0609020204030204" pitchFamily="49" charset="0"/>
              </a:rPr>
              <a:t>kernel </a:t>
            </a:r>
            <a:r>
              <a:rPr lang="zh-CN" altLang="en-US" sz="2000" dirty="0">
                <a:latin typeface="+mn-ea"/>
                <a:cs typeface="Consolas" panose="020B0609020204030204" pitchFamily="49" charset="0"/>
              </a:rPr>
              <a:t>在 </a:t>
            </a:r>
            <a:r>
              <a:rPr lang="en-US" altLang="zh-CN" sz="2000" dirty="0">
                <a:latin typeface="+mn-ea"/>
                <a:cs typeface="Consolas" panose="020B0609020204030204" pitchFamily="49" charset="0"/>
              </a:rPr>
              <a:t>context switch </a:t>
            </a:r>
            <a:r>
              <a:rPr lang="zh-CN" altLang="en-US" sz="2000" dirty="0">
                <a:latin typeface="+mn-ea"/>
                <a:cs typeface="Consolas" panose="020B0609020204030204" pitchFamily="49" charset="0"/>
              </a:rPr>
              <a:t>到进程 </a:t>
            </a:r>
            <a:r>
              <a:rPr lang="en-US" altLang="zh-CN" sz="2000" dirty="0">
                <a:latin typeface="+mn-ea"/>
                <a:cs typeface="Consolas" panose="020B0609020204030204" pitchFamily="49" charset="0"/>
              </a:rPr>
              <a:t>P </a:t>
            </a:r>
            <a:r>
              <a:rPr lang="zh-CN" altLang="en-US" sz="2000" dirty="0">
                <a:latin typeface="+mn-ea"/>
                <a:cs typeface="Consolas" panose="020B0609020204030204" pitchFamily="49" charset="0"/>
              </a:rPr>
              <a:t>时</a:t>
            </a:r>
            <a:endParaRPr lang="en-US" altLang="zh-CN" sz="2000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zh-CN" altLang="en-US" sz="2000" dirty="0">
                <a:latin typeface="+mn-ea"/>
                <a:cs typeface="Consolas" panose="020B0609020204030204" pitchFamily="49" charset="0"/>
              </a:rPr>
              <a:t>检查 </a:t>
            </a:r>
            <a:r>
              <a:rPr lang="en-US" altLang="zh-CN" sz="2000" dirty="0">
                <a:latin typeface="+mn-ea"/>
                <a:cs typeface="Consolas" panose="020B0609020204030204" pitchFamily="49" charset="0"/>
              </a:rPr>
              <a:t>unblocked pending signals (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pending &amp; ~blocked</a:t>
            </a:r>
            <a:r>
              <a:rPr lang="en-US" altLang="zh-CN" sz="2000" dirty="0">
                <a:latin typeface="+mn-ea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zh-CN" altLang="en-US" sz="2000" dirty="0">
                <a:latin typeface="+mn-ea"/>
                <a:cs typeface="Consolas" panose="020B0609020204030204" pitchFamily="49" charset="0"/>
              </a:rPr>
              <a:t>如果没有，进程正常执行</a:t>
            </a:r>
            <a:endParaRPr lang="en-US" altLang="zh-CN" sz="2000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zh-CN" altLang="en-US" sz="2000" dirty="0">
                <a:latin typeface="+mn-ea"/>
                <a:cs typeface="Consolas" panose="020B0609020204030204" pitchFamily="49" charset="0"/>
              </a:rPr>
              <a:t>如果有，进程被强制接收其中一个（通常是 </a:t>
            </a:r>
            <a:r>
              <a:rPr lang="en-US" altLang="zh-CN" sz="2000" dirty="0">
                <a:latin typeface="+mn-ea"/>
                <a:cs typeface="Consolas" panose="020B0609020204030204" pitchFamily="49" charset="0"/>
              </a:rPr>
              <a:t>signal number </a:t>
            </a:r>
            <a:r>
              <a:rPr lang="zh-CN" altLang="en-US" sz="2000" dirty="0">
                <a:latin typeface="+mn-ea"/>
                <a:cs typeface="Consolas" panose="020B0609020204030204" pitchFamily="49" charset="0"/>
              </a:rPr>
              <a:t>最小的），之后若未终止</a:t>
            </a:r>
            <a:r>
              <a:rPr lang="en-US" altLang="zh-CN" sz="2000" dirty="0">
                <a:latin typeface="+mn-ea"/>
                <a:cs typeface="Consolas" panose="020B0609020204030204" pitchFamily="49" charset="0"/>
              </a:rPr>
              <a:t> / </a:t>
            </a:r>
            <a:r>
              <a:rPr lang="zh-CN" altLang="en-US" sz="2000" dirty="0">
                <a:latin typeface="+mn-ea"/>
                <a:cs typeface="Consolas" panose="020B0609020204030204" pitchFamily="49" charset="0"/>
              </a:rPr>
              <a:t>停止则正常执行</a:t>
            </a:r>
            <a:endParaRPr lang="en-US" altLang="zh-CN" sz="2000" dirty="0">
              <a:latin typeface="+mn-ea"/>
              <a:cs typeface="Consolas" panose="020B0609020204030204" pitchFamily="49" charset="0"/>
            </a:endParaRPr>
          </a:p>
          <a:p>
            <a:pPr lvl="1"/>
            <a:endParaRPr lang="en-US" altLang="zh-CN" sz="2000" dirty="0">
              <a:latin typeface="+mn-ea"/>
              <a:cs typeface="Consolas" panose="020B0609020204030204" pitchFamily="49" charset="0"/>
            </a:endParaRPr>
          </a:p>
          <a:p>
            <a:r>
              <a:rPr lang="en-US" altLang="zh-CN" sz="2000" dirty="0">
                <a:latin typeface="+mn-ea"/>
                <a:cs typeface="Consolas" panose="020B0609020204030204" pitchFamily="49" charset="0"/>
              </a:rPr>
              <a:t>signal handler </a:t>
            </a:r>
            <a:r>
              <a:rPr lang="zh-CN" altLang="en-US" sz="2000" dirty="0">
                <a:latin typeface="+mn-ea"/>
                <a:cs typeface="Consolas" panose="020B0609020204030204" pitchFamily="49" charset="0"/>
              </a:rPr>
              <a:t>执行过程中可能发生 </a:t>
            </a:r>
            <a:r>
              <a:rPr lang="en-US" altLang="zh-CN" sz="2000" dirty="0">
                <a:latin typeface="+mn-ea"/>
                <a:cs typeface="Consolas" panose="020B0609020204030204" pitchFamily="49" charset="0"/>
              </a:rPr>
              <a:t>context switch</a:t>
            </a:r>
          </a:p>
          <a:p>
            <a:pPr lvl="1"/>
            <a:r>
              <a:rPr lang="en-US" altLang="zh-CN" sz="2000" dirty="0">
                <a:latin typeface="+mn-ea"/>
                <a:cs typeface="Consolas" panose="020B0609020204030204" pitchFamily="49" charset="0"/>
              </a:rPr>
              <a:t>signal handler </a:t>
            </a:r>
            <a:r>
              <a:rPr lang="zh-CN" altLang="en-US" sz="2000" dirty="0">
                <a:latin typeface="+mn-ea"/>
                <a:cs typeface="Consolas" panose="020B0609020204030204" pitchFamily="49" charset="0"/>
              </a:rPr>
              <a:t>可能被其他 </a:t>
            </a:r>
            <a:r>
              <a:rPr lang="en-US" altLang="zh-CN" sz="2000" dirty="0">
                <a:latin typeface="+mn-ea"/>
                <a:cs typeface="Consolas" panose="020B0609020204030204" pitchFamily="49" charset="0"/>
              </a:rPr>
              <a:t>signal handler </a:t>
            </a:r>
            <a:r>
              <a:rPr lang="zh-CN" altLang="en-US" sz="2000" dirty="0">
                <a:latin typeface="+mn-ea"/>
                <a:cs typeface="Consolas" panose="020B0609020204030204" pitchFamily="49" charset="0"/>
              </a:rPr>
              <a:t>打断</a:t>
            </a:r>
            <a:endParaRPr lang="en-US" altLang="zh-CN" sz="2000" dirty="0"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DCD2F-CECA-8F4F-B75D-8CA27D08A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94" y="4826876"/>
            <a:ext cx="6224411" cy="203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760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接收信号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每个信号都有默认接收方式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进程可以通过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signal()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或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sigaction()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显式更改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+mn-ea"/>
                <a:cs typeface="Consolas" panose="020B0609020204030204" pitchFamily="49" charset="0"/>
              </a:rPr>
              <a:t>SIGKILL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和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SIGSTOP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不能改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1116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接收信号：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signal()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Consolas" panose="020B0609020204030204" pitchFamily="49" charset="0"/>
              </a:rPr>
              <a:t>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和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sigaction()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ea"/>
                <a:cs typeface="Consolas" panose="020B0609020204030204" pitchFamily="49" charset="0"/>
              </a:rPr>
              <a:t>handler: SIGIGN / SIGDFL / user-defined function</a:t>
            </a:r>
          </a:p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不同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OS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对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signal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的行为可能不同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sigaction()</a:t>
            </a:r>
          </a:p>
          <a:p>
            <a:pPr lvl="1"/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Signal()</a:t>
            </a:r>
          </a:p>
          <a:p>
            <a:endParaRPr lang="en-US" altLang="zh-CN" dirty="0"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55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A5C72-44D8-EA49-8ECD-3DC635F6D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67" y="4394239"/>
            <a:ext cx="5531556" cy="1155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512B74-1E43-B94A-A21F-E0B4D5D9E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67" y="5549939"/>
            <a:ext cx="5531556" cy="1112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140393-A7EE-EE4A-B0C3-6191A106B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223" y="4343167"/>
            <a:ext cx="5991578" cy="231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659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阻塞信号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隐式阻塞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在某种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signal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的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handler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运行过程中阻塞这种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signal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7964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阻塞信号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显式阻塞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+mn-ea"/>
                <a:cs typeface="Consolas" panose="020B0609020204030204" pitchFamily="49" charset="0"/>
              </a:rPr>
              <a:t>how == SIG_BLOCK / SIG_UNBLOCK / SIG_SETMASK</a:t>
            </a:r>
          </a:p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会被子进程继承！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0DC60-1818-9A44-B03F-B5EFEBEC1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0" y="3838575"/>
            <a:ext cx="71374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461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如何写好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signal handler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安全性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在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signal handler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中只调用 </a:t>
            </a:r>
            <a:r>
              <a:rPr lang="en-US" altLang="zh-CN" b="1" dirty="0">
                <a:latin typeface="+mn-ea"/>
                <a:cs typeface="Consolas" panose="020B0609020204030204" pitchFamily="49" charset="0"/>
              </a:rPr>
              <a:t>async-signal-safe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的函数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+mn-ea"/>
                <a:cs typeface="Consolas" panose="020B0609020204030204" pitchFamily="49" charset="0"/>
              </a:rPr>
              <a:t>handler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前后保存、恢复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errno</a:t>
            </a: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在访问全局变量前后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block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所有信号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</a:p>
          <a:p>
            <a:pPr lvl="1"/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sig_atomic_t</a:t>
            </a: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正确性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可移植性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1033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Synchronization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ea"/>
                <a:cs typeface="Consolas" panose="020B0609020204030204" pitchFamily="49" charset="0"/>
              </a:rPr>
              <a:t>OS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在调用不同进程时顺序不定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例：原版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page 813, 815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452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虚拟地址空间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54C81-81F7-DD4D-8749-0DDB5FFD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058" y="1617319"/>
            <a:ext cx="7617884" cy="481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768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Synchronization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例：等待特定信号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忙等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while (!pid);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浪费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CPU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（原版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page 816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）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循环内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pause()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会发生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concurrency bug</a:t>
            </a:r>
          </a:p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循环内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sleep()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效率太低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解决方法：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sigsuspend()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原子化（原版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page 818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133C9-F610-9A49-9142-56B9F6FE1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78" y="5349577"/>
            <a:ext cx="5983111" cy="1006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7A2C56-A689-D74E-AFD9-693104821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356" y="5390357"/>
            <a:ext cx="4368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336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Nonlocal jump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673296F-5597-DF4C-80FA-5E14AD2D6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49597" y="5417161"/>
            <a:ext cx="6500702" cy="1304314"/>
          </a:xfr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61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E256B6-77C6-2A40-9F42-EFCE9B603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571" y="4055883"/>
            <a:ext cx="6358755" cy="1332795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DB952983-1CA5-554B-BDBB-3D7FB6930C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在某处调用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setjmp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会将当前的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context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保存到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env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并返回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0</a:t>
            </a:r>
          </a:p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之后每次调用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longjmp(env, retval)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会跳转至从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setjmp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返回时的状态，返回值为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retval</a:t>
            </a:r>
          </a:p>
          <a:p>
            <a:r>
              <a:rPr lang="en-US" altLang="zh-CN" dirty="0">
                <a:latin typeface="+mn-ea"/>
                <a:cs typeface="Consolas" panose="020B0609020204030204" pitchFamily="49" charset="0"/>
              </a:rPr>
              <a:t>setjmp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返回多次，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longjmp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 不会返回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9464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Nonlocal jump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DB952983-1CA5-554B-BDBB-3D7FB6930C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siglongjmp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可以在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signal handler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里调用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C93D331-5AC6-E149-A9CA-115C18FCF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76473" y="2370137"/>
            <a:ext cx="4839053" cy="4351338"/>
          </a:xfrm>
        </p:spPr>
      </p:pic>
    </p:spTree>
    <p:extLst>
      <p:ext uri="{BB962C8B-B14F-4D97-AF65-F5344CB8AC3E}">
        <p14:creationId xmlns:p14="http://schemas.microsoft.com/office/powerpoint/2010/main" val="14077702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Nonlocal jump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DB952983-1CA5-554B-BDBB-3D7FB6930C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一些细节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需要在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sigsetjmp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之后安装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signal handler</a:t>
            </a:r>
          </a:p>
          <a:p>
            <a:pPr lvl="1"/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siglongjmp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不是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async-signal-safe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096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进程间的并发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逻辑流 </a:t>
                </a:r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logical control flow </a:t>
                </a:r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与 物理控制流 </a:t>
                </a:r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physical control flow</a:t>
                </a:r>
              </a:p>
              <a:p>
                <a:pPr lvl="1"/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每个进程维护一个逻辑流</a:t>
                </a:r>
                <a:endPara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OS </a:t>
                </a:r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与处理器交互实现 </a:t>
                </a:r>
                <a:r>
                  <a: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上下文切换 </a:t>
                </a:r>
                <a:r>
                  <a:rPr lang="en-US" altLang="zh-CN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/</a:t>
                </a:r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时间分片</a:t>
                </a:r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，在进程之间切换</a:t>
                </a:r>
                <a:endPara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注意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不能对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OS 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的调度顺序进行假定</a:t>
                </a:r>
                <a:endParaRPr lang="en-US" altLang="zh-CN" sz="2000" dirty="0">
                  <a:solidFill>
                    <a:srgbClr val="FF0000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endParaRPr lang="en-US" altLang="zh-CN" sz="2000" dirty="0"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zh-CN" altLang="en-US" sz="2000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两个逻辑流运行的时间区间相交，则为并发流</a:t>
                </a:r>
                <a:endParaRPr lang="en-US" altLang="zh-CN" sz="2000" dirty="0"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zh-CN" altLang="en-US" sz="2000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并发与并行</a:t>
                </a:r>
                <a:endParaRPr lang="en-US" altLang="zh-CN" sz="2000" dirty="0"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1"/>
                <a:r>
                  <a:rPr lang="zh-CN" altLang="en-US" sz="2000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并行 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  <a:ea typeface="DengXian" panose="02010600030101010101" pitchFamily="2" charset="-122"/>
                        <a:cs typeface="Consolas" panose="020B0609020204030204" pitchFamily="49" charset="0"/>
                      </a:rPr>
                      <m:t>⊊</m:t>
                    </m:r>
                  </m:oMath>
                </a14:m>
                <a:r>
                  <a:rPr lang="en-US" altLang="zh-CN" sz="2000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zh-CN" altLang="en-US" sz="2000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并发</a:t>
                </a:r>
                <a:endParaRPr lang="en-US" altLang="zh-CN" sz="2000" dirty="0"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1"/>
                <a:r>
                  <a:rPr lang="zh-CN" altLang="en-US" sz="2000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并行需要</a:t>
                </a:r>
                <a:r>
                  <a:rPr lang="zh-CN" altLang="en-US" sz="2000" b="1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同时</a:t>
                </a:r>
                <a:r>
                  <a:rPr lang="zh-CN" altLang="en-US" sz="2000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运行，往往在不同的核上</a:t>
                </a:r>
                <a:endParaRPr lang="en-US" altLang="zh-CN" sz="2000" dirty="0"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1"/>
                <a:endParaRPr lang="en-US" altLang="zh-CN" sz="2000" dirty="0"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zh-CN" altLang="en-US" sz="2000" dirty="0">
                    <a:solidFill>
                      <a:srgbClr val="FF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思考：为什么要有并发</a:t>
                </a:r>
                <a:endParaRPr lang="en-US" altLang="zh-CN" sz="2000" dirty="0">
                  <a:solidFill>
                    <a:srgbClr val="FF0000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647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EE7CDE28-9552-894A-A06A-C2FC0A5C2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89075"/>
            <a:ext cx="10515600" cy="3879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5F2819-4875-2B49-85A9-2F5C7332FCA3}"/>
              </a:ext>
            </a:extLst>
          </p:cNvPr>
          <p:cNvSpPr txBox="1"/>
          <p:nvPr/>
        </p:nvSpPr>
        <p:spPr>
          <a:xfrm>
            <a:off x="2619022" y="5802352"/>
            <a:ext cx="6270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/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128583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上下文切换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必须在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OS kernel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（内核）内完成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保存当前进程（被抢占进程）的上下文（到内核栈）</a:t>
            </a: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恢复某个先前进程（要去的进程）的上下文</a:t>
            </a: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将控制转移到要去的进程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图片 3">
            <a:extLst>
              <a:ext uri="{FF2B5EF4-FFF2-40B4-BE49-F238E27FC236}">
                <a16:creationId xmlns:a16="http://schemas.microsoft.com/office/drawing/2014/main" id="{2CA4D106-4A08-BE49-99C7-16D79264FC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" t="46731" r="28495" b="28803"/>
          <a:stretch>
            <a:fillRect/>
          </a:stretch>
        </p:blipFill>
        <p:spPr>
          <a:xfrm>
            <a:off x="838200" y="4799807"/>
            <a:ext cx="5673543" cy="1134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92B31E-AB42-D54E-884E-33B48BF89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766" y="3786618"/>
            <a:ext cx="4294011" cy="256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414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f3840b3-d33a-487c-98aa-e511342a636b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4771</TotalTime>
  <Words>2563</Words>
  <Application>Microsoft Macintosh PowerPoint</Application>
  <PresentationFormat>Widescreen</PresentationFormat>
  <Paragraphs>495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DengXian</vt:lpstr>
      <vt:lpstr>DengXian</vt:lpstr>
      <vt:lpstr>DengXian Light</vt:lpstr>
      <vt:lpstr>DengXian Light</vt:lpstr>
      <vt:lpstr>Arial</vt:lpstr>
      <vt:lpstr>Calibri</vt:lpstr>
      <vt:lpstr>Calibri Light</vt:lpstr>
      <vt:lpstr>Cambria Math</vt:lpstr>
      <vt:lpstr>Consolas</vt:lpstr>
      <vt:lpstr>Office Theme</vt:lpstr>
      <vt:lpstr>进程</vt:lpstr>
      <vt:lpstr>强调</vt:lpstr>
      <vt:lpstr>使用 linux manual page</vt:lpstr>
      <vt:lpstr>进程</vt:lpstr>
      <vt:lpstr>进程内都包含些什么？（进程的上下文 context）</vt:lpstr>
      <vt:lpstr>虚拟地址空间</vt:lpstr>
      <vt:lpstr>进程间的并发</vt:lpstr>
      <vt:lpstr>例</vt:lpstr>
      <vt:lpstr>上下文切换</vt:lpstr>
      <vt:lpstr>OS 怎么 介入 进程的运行？</vt:lpstr>
      <vt:lpstr>异常种类</vt:lpstr>
      <vt:lpstr>例：x86-64 异常</vt:lpstr>
      <vt:lpstr>一个有趣的例子</vt:lpstr>
      <vt:lpstr>例</vt:lpstr>
      <vt:lpstr>用户态 与 内核态</vt:lpstr>
      <vt:lpstr>例</vt:lpstr>
      <vt:lpstr>异常机制</vt:lpstr>
      <vt:lpstr>异常机制</vt:lpstr>
      <vt:lpstr>回答：OS 怎么 介入 进程的运行？</vt:lpstr>
      <vt:lpstr>回答：OS 怎么 介入 进程的运行？</vt:lpstr>
      <vt:lpstr>例</vt:lpstr>
      <vt:lpstr>回答：OS 怎么 介入 进程的运行？</vt:lpstr>
      <vt:lpstr>进程控制</vt:lpstr>
      <vt:lpstr>进程控制</vt:lpstr>
      <vt:lpstr>进程控制：fork()</vt:lpstr>
      <vt:lpstr>例</vt:lpstr>
      <vt:lpstr>例</vt:lpstr>
      <vt:lpstr>例</vt:lpstr>
      <vt:lpstr>进程控制：execve()</vt:lpstr>
      <vt:lpstr>进程控制：execve()</vt:lpstr>
      <vt:lpstr>关于 fork() 和 execve() </vt:lpstr>
      <vt:lpstr>进程控制：waitpid()</vt:lpstr>
      <vt:lpstr>进程控制：waitpid()</vt:lpstr>
      <vt:lpstr>进程控制：waitpid()</vt:lpstr>
      <vt:lpstr>进程控制：waitpid()</vt:lpstr>
      <vt:lpstr>进程控制：waitpid()</vt:lpstr>
      <vt:lpstr>进程控制：exit()</vt:lpstr>
      <vt:lpstr>例</vt:lpstr>
      <vt:lpstr>进程控制：sleep() 和 pause()</vt:lpstr>
      <vt:lpstr>例</vt:lpstr>
      <vt:lpstr>Error handling</vt:lpstr>
      <vt:lpstr>信号</vt:lpstr>
      <vt:lpstr>常用信号</vt:lpstr>
      <vt:lpstr>信号</vt:lpstr>
      <vt:lpstr>例：Segmentation Fault</vt:lpstr>
      <vt:lpstr>发送信号</vt:lpstr>
      <vt:lpstr>发送信号</vt:lpstr>
      <vt:lpstr>发送信号</vt:lpstr>
      <vt:lpstr>发送信号</vt:lpstr>
      <vt:lpstr>发送信号</vt:lpstr>
      <vt:lpstr>接收信号</vt:lpstr>
      <vt:lpstr>例</vt:lpstr>
      <vt:lpstr>接收信号</vt:lpstr>
      <vt:lpstr>接收信号</vt:lpstr>
      <vt:lpstr>接收信号：signal() 和 sigaction()</vt:lpstr>
      <vt:lpstr>阻塞信号</vt:lpstr>
      <vt:lpstr>阻塞信号</vt:lpstr>
      <vt:lpstr>如何写好 signal handler</vt:lpstr>
      <vt:lpstr>Synchronization</vt:lpstr>
      <vt:lpstr>Synchronization</vt:lpstr>
      <vt:lpstr>Nonlocal jump</vt:lpstr>
      <vt:lpstr>Nonlocal jump</vt:lpstr>
      <vt:lpstr>Nonlocal jump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浮点型</dc:title>
  <dc:creator>Microsoft Office User</dc:creator>
  <cp:lastModifiedBy>Microsoft Office User</cp:lastModifiedBy>
  <cp:revision>1503</cp:revision>
  <dcterms:created xsi:type="dcterms:W3CDTF">2022-09-18T10:52:46Z</dcterms:created>
  <dcterms:modified xsi:type="dcterms:W3CDTF">2022-11-24T02:59:46Z</dcterms:modified>
</cp:coreProperties>
</file>